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0" r:id="rId4"/>
    <p:sldId id="261" r:id="rId5"/>
    <p:sldId id="297" r:id="rId6"/>
    <p:sldId id="263" r:id="rId7"/>
    <p:sldId id="308" r:id="rId8"/>
    <p:sldId id="264" r:id="rId9"/>
    <p:sldId id="300" r:id="rId10"/>
    <p:sldId id="311" r:id="rId11"/>
    <p:sldId id="269" r:id="rId12"/>
    <p:sldId id="309" r:id="rId13"/>
    <p:sldId id="310" r:id="rId14"/>
    <p:sldId id="314" r:id="rId15"/>
    <p:sldId id="305" r:id="rId16"/>
    <p:sldId id="306" r:id="rId17"/>
    <p:sldId id="304" r:id="rId18"/>
    <p:sldId id="313" r:id="rId19"/>
    <p:sldId id="271" r:id="rId20"/>
    <p:sldId id="312" r:id="rId21"/>
    <p:sldId id="303" r:id="rId22"/>
    <p:sldId id="275" r:id="rId23"/>
  </p:sldIdLst>
  <p:sldSz cx="9144000" cy="5143500" type="screen16x9"/>
  <p:notesSz cx="6858000" cy="9144000"/>
  <p:embeddedFontLst>
    <p:embeddedFont>
      <p:font typeface="Space Grotesk" panose="020B0604020202020204" charset="0"/>
      <p:regular r:id="rId26"/>
      <p:bold r:id="rId27"/>
    </p:embeddedFont>
    <p:embeddedFont>
      <p:font typeface="Barlow Medium" panose="020B0604020202020204" charset="0"/>
      <p:regular r:id="rId28"/>
      <p:bold r:id="rId29"/>
      <p:italic r:id="rId30"/>
      <p:boldItalic r:id="rId31"/>
    </p:embeddedFont>
    <p:embeddedFont>
      <p:font typeface="Barlow" panose="020B0604020202020204" charset="0"/>
      <p:regular r:id="rId32"/>
      <p:bold r:id="rId33"/>
      <p:italic r:id="rId34"/>
      <p:boldItalic r:id="rId35"/>
    </p:embeddedFont>
    <p:embeddedFont>
      <p:font typeface="Anaheim" panose="020B0604020202020204" charset="0"/>
      <p:regular r:id="rId36"/>
    </p:embeddedFont>
    <p:embeddedFont>
      <p:font typeface="Raleway" panose="020B0604020202020204" charset="0"/>
      <p:regular r:id="rId37"/>
      <p:bold r:id="rId38"/>
      <p:italic r:id="rId39"/>
      <p:boldItalic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40" y="-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</a:t>
            </a:r>
            <a:r>
              <a:rPr lang="en-US" sz="3200" dirty="0" err="1"/>
              <a:t>Bahmni</a:t>
            </a:r>
            <a:r>
              <a:rPr lang="en-US" sz="3200" dirty="0"/>
              <a:t> ERM and </a:t>
            </a:r>
            <a:r>
              <a:rPr lang="en-US" sz="3200" dirty="0" err="1" smtClean="0"/>
              <a:t>Odoo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4381800" cy="7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Ntaole 201902695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  Lehlohonolo</a:t>
            </a:r>
            <a:r>
              <a:rPr lang="en-US" dirty="0" smtClean="0"/>
              <a:t>Matsikane Moeling 201902032</a:t>
            </a: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1762095" y="430799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4381800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Supervisor: Mr. lebajoa Mphatsi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</a:t>
            </a:r>
            <a:endParaRPr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Odooo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Funding for a company can come from personal savings or investments, bank loans and other loan options, venture capital and angel investors, grants, competitions or programs, crowdfunding…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 refer to the expenses incurred in hiring, training and retaining staff for a company. This can include salaries, bonuses, benefits and other payroll-related costs</a:t>
            </a:r>
            <a:endParaRPr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 costs refer to all the expenses related to the purchasing, maintenance and upkeep of any physical items used in production or other business processes inside the company</a:t>
            </a:r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 costs refer to expenses related to any travel-related activities, such as conferences, trainings or business trips. It may also include office supplies, communications services, licenses and other miscellaneous expenses</a:t>
            </a:r>
            <a:endParaRPr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funding</a:t>
            </a:r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</a:t>
            </a:r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</a:t>
            </a:r>
            <a:r>
              <a:rPr lang="en-US" dirty="0" err="1" smtClean="0"/>
              <a:t>Syncronization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703420" cy="176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Iterative Incremental </a:t>
            </a:r>
            <a:r>
              <a:rPr lang="en-US" dirty="0" smtClean="0"/>
              <a:t>development (IIID)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reliably.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2972656604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25/05/20XX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281640966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brand awareness by 30%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revenue by 20% within the first year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Reduce costs by 15% within the first year by expanding the product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Reach profitability within 18 months of launch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695923" y="0"/>
            <a:ext cx="5448077" cy="5047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In </a:t>
            </a:r>
            <a:r>
              <a:rPr lang="en-US" sz="1800" dirty="0"/>
              <a:t>conclusion, our project's shift to Messaging-Oriented Middleware (MOM) technology addresses synchronization challenges, ensuring real-time data exchange. With enhanced security and error handling, the integration promises efficiency and accuracy. This transformation is not just technical but a strategic move towards a more responsive and interconnected healthcare-ERP landscape.</a:t>
            </a: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22958" y="32004"/>
            <a:ext cx="3657935" cy="30480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57742381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58839504</a:t>
            </a:r>
            <a:endParaRPr dirty="0"/>
          </a:p>
        </p:txBody>
      </p:sp>
      <p:sp>
        <p:nvSpPr>
          <p:cNvPr id="772" name="Google Shape;772;p48"/>
          <p:cNvSpPr/>
          <p:nvPr/>
        </p:nvSpPr>
        <p:spPr>
          <a:xfrm>
            <a:off x="3503785" y="3146422"/>
            <a:ext cx="436083" cy="43656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3" name="Google Shape;773;p48"/>
          <p:cNvGrpSpPr/>
          <p:nvPr/>
        </p:nvGrpSpPr>
        <p:grpSpPr>
          <a:xfrm>
            <a:off x="4070659" y="3146762"/>
            <a:ext cx="436549" cy="436102"/>
            <a:chOff x="3303268" y="3817349"/>
            <a:chExt cx="346056" cy="345674"/>
          </a:xfrm>
        </p:grpSpPr>
        <p:sp>
          <p:nvSpPr>
            <p:cNvPr id="774" name="Google Shape;774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8" name="Google Shape;778;p48"/>
          <p:cNvGrpSpPr/>
          <p:nvPr/>
        </p:nvGrpSpPr>
        <p:grpSpPr>
          <a:xfrm>
            <a:off x="4637185" y="3146762"/>
            <a:ext cx="436549" cy="436102"/>
            <a:chOff x="3752358" y="3817349"/>
            <a:chExt cx="346056" cy="345674"/>
          </a:xfrm>
        </p:grpSpPr>
        <p:sp>
          <p:nvSpPr>
            <p:cNvPr id="779" name="Google Shape;779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5203712" y="3146762"/>
            <a:ext cx="436509" cy="436102"/>
            <a:chOff x="4201447" y="3817349"/>
            <a:chExt cx="346024" cy="345674"/>
          </a:xfrm>
        </p:grpSpPr>
        <p:sp>
          <p:nvSpPr>
            <p:cNvPr id="784" name="Google Shape;784;p4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156900" y="4182191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258400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455" y="1773875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796092" y="1712617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796098" y="2108317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inside a company are usually specific and measurable, with clearly defined deadlines and outcomes. The company’s goals help focus the actions of the organization and ensure resources are used effectively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45284" y="2233533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aim in a corporate context is a goal or desired result that the organization seeks to achieve. The aim should be clear and achievable, and often serves as the basis for further planning actions inside the organization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95754" y="187068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aim</a:t>
            </a:r>
            <a:endParaRPr dirty="0"/>
          </a:p>
        </p:txBody>
      </p:sp>
      <p:grpSp>
        <p:nvGrpSpPr>
          <p:cNvPr id="489" name="Google Shape;489;p34"/>
          <p:cNvGrpSpPr/>
          <p:nvPr/>
        </p:nvGrpSpPr>
        <p:grpSpPr>
          <a:xfrm>
            <a:off x="1358275" y="1164452"/>
            <a:ext cx="492263" cy="471906"/>
            <a:chOff x="3251562" y="3748584"/>
            <a:chExt cx="353130" cy="338551"/>
          </a:xfrm>
        </p:grpSpPr>
        <p:sp>
          <p:nvSpPr>
            <p:cNvPr id="490" name="Google Shape;490;p34"/>
            <p:cNvSpPr/>
            <p:nvPr/>
          </p:nvSpPr>
          <p:spPr>
            <a:xfrm>
              <a:off x="3251562" y="3748584"/>
              <a:ext cx="288050" cy="338551"/>
            </a:xfrm>
            <a:custGeom>
              <a:avLst/>
              <a:gdLst/>
              <a:ahLst/>
              <a:cxnLst/>
              <a:rect l="l" t="t" r="r" b="b"/>
              <a:pathLst>
                <a:path w="11499" h="13515" extrusionOk="0">
                  <a:moveTo>
                    <a:pt x="6780" y="553"/>
                  </a:moveTo>
                  <a:cubicBezTo>
                    <a:pt x="7602" y="553"/>
                    <a:pt x="8348" y="1001"/>
                    <a:pt x="8721" y="1747"/>
                  </a:cubicBezTo>
                  <a:cubicBezTo>
                    <a:pt x="8758" y="1834"/>
                    <a:pt x="8856" y="1890"/>
                    <a:pt x="8965" y="1890"/>
                  </a:cubicBezTo>
                  <a:cubicBezTo>
                    <a:pt x="8988" y="1890"/>
                    <a:pt x="9012" y="1888"/>
                    <a:pt x="9035" y="1882"/>
                  </a:cubicBezTo>
                  <a:cubicBezTo>
                    <a:pt x="9169" y="1852"/>
                    <a:pt x="9304" y="1837"/>
                    <a:pt x="9438" y="1837"/>
                  </a:cubicBezTo>
                  <a:cubicBezTo>
                    <a:pt x="10244" y="1837"/>
                    <a:pt x="10946" y="2539"/>
                    <a:pt x="10946" y="3346"/>
                  </a:cubicBezTo>
                  <a:cubicBezTo>
                    <a:pt x="10946" y="4166"/>
                    <a:pt x="10260" y="4869"/>
                    <a:pt x="9438" y="4869"/>
                  </a:cubicBezTo>
                  <a:lnTo>
                    <a:pt x="4227" y="4869"/>
                  </a:lnTo>
                  <a:cubicBezTo>
                    <a:pt x="3630" y="4869"/>
                    <a:pt x="3152" y="4391"/>
                    <a:pt x="3152" y="3794"/>
                  </a:cubicBezTo>
                  <a:cubicBezTo>
                    <a:pt x="3152" y="3196"/>
                    <a:pt x="3630" y="2719"/>
                    <a:pt x="4227" y="2719"/>
                  </a:cubicBezTo>
                  <a:lnTo>
                    <a:pt x="4331" y="2719"/>
                  </a:lnTo>
                  <a:cubicBezTo>
                    <a:pt x="4340" y="2719"/>
                    <a:pt x="4349" y="2720"/>
                    <a:pt x="4358" y="2720"/>
                  </a:cubicBezTo>
                  <a:cubicBezTo>
                    <a:pt x="4496" y="2720"/>
                    <a:pt x="4616" y="2620"/>
                    <a:pt x="4629" y="2480"/>
                  </a:cubicBezTo>
                  <a:cubicBezTo>
                    <a:pt x="4749" y="1375"/>
                    <a:pt x="5675" y="553"/>
                    <a:pt x="6780" y="553"/>
                  </a:cubicBezTo>
                  <a:close/>
                  <a:moveTo>
                    <a:pt x="3062" y="8795"/>
                  </a:moveTo>
                  <a:lnTo>
                    <a:pt x="3823" y="9542"/>
                  </a:lnTo>
                  <a:lnTo>
                    <a:pt x="3062" y="10289"/>
                  </a:lnTo>
                  <a:lnTo>
                    <a:pt x="2315" y="9542"/>
                  </a:lnTo>
                  <a:lnTo>
                    <a:pt x="3062" y="8795"/>
                  </a:lnTo>
                  <a:close/>
                  <a:moveTo>
                    <a:pt x="1001" y="12066"/>
                  </a:moveTo>
                  <a:cubicBezTo>
                    <a:pt x="1255" y="12066"/>
                    <a:pt x="1449" y="12275"/>
                    <a:pt x="1449" y="12514"/>
                  </a:cubicBezTo>
                  <a:cubicBezTo>
                    <a:pt x="1449" y="12767"/>
                    <a:pt x="1255" y="12976"/>
                    <a:pt x="1001" y="12976"/>
                  </a:cubicBezTo>
                  <a:cubicBezTo>
                    <a:pt x="747" y="12976"/>
                    <a:pt x="538" y="12767"/>
                    <a:pt x="538" y="12514"/>
                  </a:cubicBezTo>
                  <a:cubicBezTo>
                    <a:pt x="538" y="12275"/>
                    <a:pt x="747" y="12066"/>
                    <a:pt x="1001" y="12066"/>
                  </a:cubicBezTo>
                  <a:close/>
                  <a:moveTo>
                    <a:pt x="5093" y="12066"/>
                  </a:moveTo>
                  <a:cubicBezTo>
                    <a:pt x="5332" y="12066"/>
                    <a:pt x="5541" y="12275"/>
                    <a:pt x="5541" y="12514"/>
                  </a:cubicBezTo>
                  <a:cubicBezTo>
                    <a:pt x="5541" y="12767"/>
                    <a:pt x="5332" y="12976"/>
                    <a:pt x="5093" y="12976"/>
                  </a:cubicBezTo>
                  <a:cubicBezTo>
                    <a:pt x="4838" y="12976"/>
                    <a:pt x="4629" y="12767"/>
                    <a:pt x="4629" y="12514"/>
                  </a:cubicBezTo>
                  <a:cubicBezTo>
                    <a:pt x="4629" y="12275"/>
                    <a:pt x="4838" y="12066"/>
                    <a:pt x="5093" y="12066"/>
                  </a:cubicBezTo>
                  <a:close/>
                  <a:moveTo>
                    <a:pt x="6780" y="1"/>
                  </a:moveTo>
                  <a:cubicBezTo>
                    <a:pt x="5481" y="1"/>
                    <a:pt x="4376" y="911"/>
                    <a:pt x="4122" y="2165"/>
                  </a:cubicBezTo>
                  <a:cubicBezTo>
                    <a:pt x="3271" y="2225"/>
                    <a:pt x="2599" y="2928"/>
                    <a:pt x="2599" y="3794"/>
                  </a:cubicBezTo>
                  <a:cubicBezTo>
                    <a:pt x="2599" y="4690"/>
                    <a:pt x="3331" y="5421"/>
                    <a:pt x="4227" y="5421"/>
                  </a:cubicBezTo>
                  <a:lnTo>
                    <a:pt x="6825" y="5421"/>
                  </a:lnTo>
                  <a:lnTo>
                    <a:pt x="6825" y="6720"/>
                  </a:lnTo>
                  <a:lnTo>
                    <a:pt x="3570" y="6720"/>
                  </a:lnTo>
                  <a:cubicBezTo>
                    <a:pt x="3136" y="6720"/>
                    <a:pt x="2793" y="7063"/>
                    <a:pt x="2793" y="7497"/>
                  </a:cubicBezTo>
                  <a:lnTo>
                    <a:pt x="2793" y="8288"/>
                  </a:lnTo>
                  <a:lnTo>
                    <a:pt x="1808" y="9259"/>
                  </a:lnTo>
                  <a:lnTo>
                    <a:pt x="1509" y="9259"/>
                  </a:lnTo>
                  <a:cubicBezTo>
                    <a:pt x="1075" y="9259"/>
                    <a:pt x="717" y="9617"/>
                    <a:pt x="717" y="10050"/>
                  </a:cubicBezTo>
                  <a:lnTo>
                    <a:pt x="717" y="11559"/>
                  </a:lnTo>
                  <a:cubicBezTo>
                    <a:pt x="299" y="11678"/>
                    <a:pt x="0" y="12066"/>
                    <a:pt x="0" y="12514"/>
                  </a:cubicBezTo>
                  <a:cubicBezTo>
                    <a:pt x="0" y="13066"/>
                    <a:pt x="448" y="13514"/>
                    <a:pt x="1001" y="13514"/>
                  </a:cubicBezTo>
                  <a:cubicBezTo>
                    <a:pt x="1553" y="13514"/>
                    <a:pt x="2001" y="13066"/>
                    <a:pt x="2001" y="12514"/>
                  </a:cubicBezTo>
                  <a:cubicBezTo>
                    <a:pt x="2001" y="12066"/>
                    <a:pt x="1688" y="11678"/>
                    <a:pt x="1270" y="11559"/>
                  </a:cubicBezTo>
                  <a:lnTo>
                    <a:pt x="1270" y="10050"/>
                  </a:lnTo>
                  <a:cubicBezTo>
                    <a:pt x="1270" y="9916"/>
                    <a:pt x="1374" y="9811"/>
                    <a:pt x="1509" y="9811"/>
                  </a:cubicBezTo>
                  <a:lnTo>
                    <a:pt x="1808" y="9811"/>
                  </a:lnTo>
                  <a:lnTo>
                    <a:pt x="2867" y="10872"/>
                  </a:lnTo>
                  <a:cubicBezTo>
                    <a:pt x="2920" y="10931"/>
                    <a:pt x="2991" y="10961"/>
                    <a:pt x="3062" y="10961"/>
                  </a:cubicBezTo>
                  <a:cubicBezTo>
                    <a:pt x="3133" y="10961"/>
                    <a:pt x="3204" y="10931"/>
                    <a:pt x="3256" y="10872"/>
                  </a:cubicBezTo>
                  <a:lnTo>
                    <a:pt x="4316" y="9811"/>
                  </a:lnTo>
                  <a:lnTo>
                    <a:pt x="4585" y="9811"/>
                  </a:lnTo>
                  <a:cubicBezTo>
                    <a:pt x="4705" y="9811"/>
                    <a:pt x="4809" y="9916"/>
                    <a:pt x="4809" y="10050"/>
                  </a:cubicBezTo>
                  <a:lnTo>
                    <a:pt x="4809" y="11559"/>
                  </a:lnTo>
                  <a:cubicBezTo>
                    <a:pt x="4390" y="11678"/>
                    <a:pt x="4092" y="12066"/>
                    <a:pt x="4092" y="12514"/>
                  </a:cubicBezTo>
                  <a:cubicBezTo>
                    <a:pt x="4092" y="13066"/>
                    <a:pt x="4540" y="13514"/>
                    <a:pt x="5093" y="13514"/>
                  </a:cubicBezTo>
                  <a:cubicBezTo>
                    <a:pt x="5645" y="13514"/>
                    <a:pt x="6093" y="13066"/>
                    <a:pt x="6093" y="12514"/>
                  </a:cubicBezTo>
                  <a:cubicBezTo>
                    <a:pt x="6093" y="12066"/>
                    <a:pt x="5780" y="11678"/>
                    <a:pt x="5362" y="11559"/>
                  </a:cubicBezTo>
                  <a:lnTo>
                    <a:pt x="5362" y="10050"/>
                  </a:lnTo>
                  <a:cubicBezTo>
                    <a:pt x="5362" y="9617"/>
                    <a:pt x="5018" y="9259"/>
                    <a:pt x="4585" y="9259"/>
                  </a:cubicBezTo>
                  <a:lnTo>
                    <a:pt x="4316" y="9259"/>
                  </a:lnTo>
                  <a:lnTo>
                    <a:pt x="3345" y="8288"/>
                  </a:lnTo>
                  <a:lnTo>
                    <a:pt x="3345" y="7497"/>
                  </a:lnTo>
                  <a:cubicBezTo>
                    <a:pt x="3345" y="7377"/>
                    <a:pt x="3450" y="7272"/>
                    <a:pt x="3570" y="7272"/>
                  </a:cubicBezTo>
                  <a:lnTo>
                    <a:pt x="7781" y="7272"/>
                  </a:lnTo>
                  <a:cubicBezTo>
                    <a:pt x="7930" y="7272"/>
                    <a:pt x="8064" y="7153"/>
                    <a:pt x="8064" y="6989"/>
                  </a:cubicBezTo>
                  <a:cubicBezTo>
                    <a:pt x="8064" y="6840"/>
                    <a:pt x="7944" y="6720"/>
                    <a:pt x="7781" y="6720"/>
                  </a:cubicBezTo>
                  <a:lnTo>
                    <a:pt x="7377" y="6720"/>
                  </a:lnTo>
                  <a:lnTo>
                    <a:pt x="7377" y="5421"/>
                  </a:lnTo>
                  <a:lnTo>
                    <a:pt x="9438" y="5421"/>
                  </a:lnTo>
                  <a:cubicBezTo>
                    <a:pt x="10558" y="5421"/>
                    <a:pt x="11498" y="4465"/>
                    <a:pt x="11498" y="3346"/>
                  </a:cubicBezTo>
                  <a:cubicBezTo>
                    <a:pt x="11498" y="2225"/>
                    <a:pt x="10558" y="1285"/>
                    <a:pt x="9438" y="1285"/>
                  </a:cubicBezTo>
                  <a:cubicBezTo>
                    <a:pt x="9318" y="1285"/>
                    <a:pt x="9214" y="1285"/>
                    <a:pt x="9109" y="1299"/>
                  </a:cubicBezTo>
                  <a:cubicBezTo>
                    <a:pt x="8617" y="493"/>
                    <a:pt x="7735" y="1"/>
                    <a:pt x="6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34"/>
            <p:cNvGrpSpPr/>
            <p:nvPr/>
          </p:nvGrpSpPr>
          <p:grpSpPr>
            <a:xfrm>
              <a:off x="3453540" y="3916694"/>
              <a:ext cx="151152" cy="170440"/>
              <a:chOff x="3453540" y="3916694"/>
              <a:chExt cx="151152" cy="170440"/>
            </a:xfrm>
          </p:grpSpPr>
          <p:sp>
            <p:nvSpPr>
              <p:cNvPr id="492" name="Google Shape;492;p34"/>
              <p:cNvSpPr/>
              <p:nvPr/>
            </p:nvSpPr>
            <p:spPr>
              <a:xfrm>
                <a:off x="3470124" y="3916694"/>
                <a:ext cx="14880" cy="13953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57" extrusionOk="0">
                    <a:moveTo>
                      <a:pt x="278" y="0"/>
                    </a:moveTo>
                    <a:cubicBezTo>
                      <a:pt x="254" y="0"/>
                      <a:pt x="229" y="3"/>
                      <a:pt x="205" y="9"/>
                    </a:cubicBezTo>
                    <a:cubicBezTo>
                      <a:pt x="101" y="39"/>
                      <a:pt x="11" y="143"/>
                      <a:pt x="11" y="263"/>
                    </a:cubicBezTo>
                    <a:cubicBezTo>
                      <a:pt x="0" y="432"/>
                      <a:pt x="147" y="556"/>
                      <a:pt x="297" y="556"/>
                    </a:cubicBezTo>
                    <a:cubicBezTo>
                      <a:pt x="359" y="556"/>
                      <a:pt x="421" y="535"/>
                      <a:pt x="474" y="487"/>
                    </a:cubicBezTo>
                    <a:cubicBezTo>
                      <a:pt x="563" y="398"/>
                      <a:pt x="593" y="233"/>
                      <a:pt x="519" y="129"/>
                    </a:cubicBezTo>
                    <a:cubicBezTo>
                      <a:pt x="459" y="45"/>
                      <a:pt x="372" y="0"/>
                      <a:pt x="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3453540" y="3916920"/>
                <a:ext cx="151152" cy="170215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795" extrusionOk="0">
                    <a:moveTo>
                      <a:pt x="3017" y="2075"/>
                    </a:moveTo>
                    <a:lnTo>
                      <a:pt x="3764" y="2822"/>
                    </a:lnTo>
                    <a:lnTo>
                      <a:pt x="3017" y="3569"/>
                    </a:lnTo>
                    <a:lnTo>
                      <a:pt x="2271" y="2822"/>
                    </a:lnTo>
                    <a:lnTo>
                      <a:pt x="3017" y="2075"/>
                    </a:lnTo>
                    <a:close/>
                    <a:moveTo>
                      <a:pt x="1002" y="5346"/>
                    </a:moveTo>
                    <a:cubicBezTo>
                      <a:pt x="1255" y="5346"/>
                      <a:pt x="1464" y="5555"/>
                      <a:pt x="1464" y="5794"/>
                    </a:cubicBezTo>
                    <a:cubicBezTo>
                      <a:pt x="1464" y="6047"/>
                      <a:pt x="1255" y="6256"/>
                      <a:pt x="1002" y="6256"/>
                    </a:cubicBezTo>
                    <a:cubicBezTo>
                      <a:pt x="748" y="6256"/>
                      <a:pt x="554" y="6047"/>
                      <a:pt x="554" y="5794"/>
                    </a:cubicBezTo>
                    <a:cubicBezTo>
                      <a:pt x="554" y="5555"/>
                      <a:pt x="748" y="5346"/>
                      <a:pt x="1002" y="5346"/>
                    </a:cubicBezTo>
                    <a:close/>
                    <a:moveTo>
                      <a:pt x="5034" y="5346"/>
                    </a:moveTo>
                    <a:cubicBezTo>
                      <a:pt x="5287" y="5346"/>
                      <a:pt x="5496" y="5555"/>
                      <a:pt x="5496" y="5794"/>
                    </a:cubicBezTo>
                    <a:cubicBezTo>
                      <a:pt x="5496" y="6047"/>
                      <a:pt x="5287" y="6256"/>
                      <a:pt x="5034" y="6256"/>
                    </a:cubicBezTo>
                    <a:cubicBezTo>
                      <a:pt x="4795" y="6256"/>
                      <a:pt x="4586" y="6047"/>
                      <a:pt x="4586" y="5794"/>
                    </a:cubicBezTo>
                    <a:cubicBezTo>
                      <a:pt x="4586" y="5555"/>
                      <a:pt x="4795" y="5346"/>
                      <a:pt x="5034" y="5346"/>
                    </a:cubicBezTo>
                    <a:close/>
                    <a:moveTo>
                      <a:pt x="2167" y="0"/>
                    </a:moveTo>
                    <a:cubicBezTo>
                      <a:pt x="2017" y="0"/>
                      <a:pt x="1898" y="120"/>
                      <a:pt x="1898" y="269"/>
                    </a:cubicBezTo>
                    <a:lnTo>
                      <a:pt x="1898" y="284"/>
                    </a:lnTo>
                    <a:cubicBezTo>
                      <a:pt x="1898" y="433"/>
                      <a:pt x="2017" y="552"/>
                      <a:pt x="2167" y="552"/>
                    </a:cubicBezTo>
                    <a:lnTo>
                      <a:pt x="2510" y="552"/>
                    </a:lnTo>
                    <a:cubicBezTo>
                      <a:pt x="2629" y="552"/>
                      <a:pt x="2734" y="657"/>
                      <a:pt x="2734" y="777"/>
                    </a:cubicBezTo>
                    <a:lnTo>
                      <a:pt x="2734" y="1568"/>
                    </a:lnTo>
                    <a:lnTo>
                      <a:pt x="1763" y="2539"/>
                    </a:lnTo>
                    <a:lnTo>
                      <a:pt x="1510" y="2539"/>
                    </a:lnTo>
                    <a:cubicBezTo>
                      <a:pt x="1076" y="2539"/>
                      <a:pt x="733" y="2897"/>
                      <a:pt x="733" y="3330"/>
                    </a:cubicBezTo>
                    <a:lnTo>
                      <a:pt x="733" y="4839"/>
                    </a:lnTo>
                    <a:cubicBezTo>
                      <a:pt x="315" y="4958"/>
                      <a:pt x="1" y="5346"/>
                      <a:pt x="1" y="5794"/>
                    </a:cubicBezTo>
                    <a:cubicBezTo>
                      <a:pt x="1" y="6346"/>
                      <a:pt x="449" y="6794"/>
                      <a:pt x="1002" y="6794"/>
                    </a:cubicBezTo>
                    <a:cubicBezTo>
                      <a:pt x="1554" y="6794"/>
                      <a:pt x="2002" y="6346"/>
                      <a:pt x="2002" y="5794"/>
                    </a:cubicBezTo>
                    <a:cubicBezTo>
                      <a:pt x="2002" y="5346"/>
                      <a:pt x="1703" y="4958"/>
                      <a:pt x="1285" y="4839"/>
                    </a:cubicBezTo>
                    <a:lnTo>
                      <a:pt x="1285" y="3330"/>
                    </a:lnTo>
                    <a:cubicBezTo>
                      <a:pt x="1285" y="3196"/>
                      <a:pt x="1390" y="3091"/>
                      <a:pt x="1510" y="3091"/>
                    </a:cubicBezTo>
                    <a:lnTo>
                      <a:pt x="1763" y="3091"/>
                    </a:lnTo>
                    <a:lnTo>
                      <a:pt x="2824" y="4152"/>
                    </a:lnTo>
                    <a:cubicBezTo>
                      <a:pt x="2876" y="4211"/>
                      <a:pt x="2946" y="4241"/>
                      <a:pt x="3017" y="4241"/>
                    </a:cubicBezTo>
                    <a:cubicBezTo>
                      <a:pt x="3088" y="4241"/>
                      <a:pt x="3159" y="4211"/>
                      <a:pt x="3212" y="4152"/>
                    </a:cubicBezTo>
                    <a:lnTo>
                      <a:pt x="4272" y="3091"/>
                    </a:lnTo>
                    <a:lnTo>
                      <a:pt x="4540" y="3091"/>
                    </a:lnTo>
                    <a:cubicBezTo>
                      <a:pt x="4660" y="3091"/>
                      <a:pt x="4765" y="3196"/>
                      <a:pt x="4765" y="3330"/>
                    </a:cubicBezTo>
                    <a:lnTo>
                      <a:pt x="4765" y="4839"/>
                    </a:lnTo>
                    <a:cubicBezTo>
                      <a:pt x="4347" y="4958"/>
                      <a:pt x="4033" y="5346"/>
                      <a:pt x="4033" y="5794"/>
                    </a:cubicBezTo>
                    <a:cubicBezTo>
                      <a:pt x="4033" y="6346"/>
                      <a:pt x="4481" y="6794"/>
                      <a:pt x="5034" y="6794"/>
                    </a:cubicBezTo>
                    <a:cubicBezTo>
                      <a:pt x="5586" y="6794"/>
                      <a:pt x="6034" y="6346"/>
                      <a:pt x="6034" y="5794"/>
                    </a:cubicBezTo>
                    <a:cubicBezTo>
                      <a:pt x="6034" y="5346"/>
                      <a:pt x="5735" y="4958"/>
                      <a:pt x="5317" y="4839"/>
                    </a:cubicBezTo>
                    <a:lnTo>
                      <a:pt x="5317" y="3330"/>
                    </a:lnTo>
                    <a:cubicBezTo>
                      <a:pt x="5317" y="2897"/>
                      <a:pt x="4958" y="2539"/>
                      <a:pt x="4540" y="2539"/>
                    </a:cubicBezTo>
                    <a:lnTo>
                      <a:pt x="4272" y="2539"/>
                    </a:lnTo>
                    <a:lnTo>
                      <a:pt x="3286" y="1568"/>
                    </a:lnTo>
                    <a:lnTo>
                      <a:pt x="3286" y="777"/>
                    </a:lnTo>
                    <a:cubicBezTo>
                      <a:pt x="3286" y="343"/>
                      <a:pt x="2943" y="0"/>
                      <a:pt x="25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" name="Google Shape;494;p34"/>
          <p:cNvGrpSpPr/>
          <p:nvPr/>
        </p:nvGrpSpPr>
        <p:grpSpPr>
          <a:xfrm>
            <a:off x="4872293" y="1164452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988510"/>
            <a:ext cx="5096825" cy="104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Bahmni</a:t>
            </a:r>
            <a:r>
              <a:rPr lang="en-US" sz="1400" dirty="0" smtClean="0"/>
              <a:t>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OpenERP</a:t>
            </a:r>
            <a:r>
              <a:rPr lang="en-US" sz="1400" dirty="0" smtClean="0"/>
              <a:t>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6556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6728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8" y="4149301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114792"/>
            <a:ext cx="1190128" cy="7418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52818"/>
            <a:ext cx="1284302" cy="621102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</a:t>
            </a:r>
            <a:r>
              <a:rPr lang="en-US" dirty="0" err="1" smtClean="0"/>
              <a:t>Bahmni</a:t>
            </a:r>
            <a:r>
              <a:rPr lang="en-US" dirty="0" smtClean="0"/>
              <a:t> 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</a:t>
            </a:r>
            <a:r>
              <a:rPr lang="en-US" u="sng" dirty="0" err="1" smtClean="0"/>
              <a:t>Bahmni</a:t>
            </a:r>
            <a:r>
              <a:rPr lang="en-US" u="sng" dirty="0" smtClean="0"/>
              <a:t>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r="5205"/>
          <a:stretch/>
        </p:blipFill>
        <p:spPr>
          <a:xfrm>
            <a:off x="172528" y="1"/>
            <a:ext cx="3493336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922</Words>
  <Application>Microsoft Office PowerPoint</Application>
  <PresentationFormat>On-screen Show (16:9)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Space Grotesk</vt:lpstr>
      <vt:lpstr>Nunito Light</vt:lpstr>
      <vt:lpstr>Barlow Medium</vt:lpstr>
      <vt:lpstr>Arial</vt:lpstr>
      <vt:lpstr>Barlow</vt:lpstr>
      <vt:lpstr>Anaheim</vt:lpstr>
      <vt:lpstr>Raleway</vt:lpstr>
      <vt:lpstr>Wingdings</vt:lpstr>
      <vt:lpstr>Open Sans</vt:lpstr>
      <vt:lpstr> Website Migration Project Proposal by Slidesgo</vt:lpstr>
      <vt:lpstr>Improving Integration between Bahmni ERM and Odoo</vt:lpstr>
      <vt:lpstr>Table of contents</vt:lpstr>
      <vt:lpstr>Overview</vt:lpstr>
      <vt:lpstr>Objectives</vt:lpstr>
      <vt:lpstr>Background</vt:lpstr>
      <vt:lpstr>PowerPoint Presentation</vt:lpstr>
      <vt:lpstr>PowerPoint Presentation</vt:lpstr>
      <vt:lpstr>Integration and Interoperability</vt:lpstr>
      <vt:lpstr>Problem And Scope</vt:lpstr>
      <vt:lpstr>Odooo</vt:lpstr>
      <vt:lpstr>Scope Statement</vt:lpstr>
      <vt:lpstr>Objectives</vt:lpstr>
      <vt:lpstr>Requirements</vt:lpstr>
      <vt:lpstr>Conceptual System design</vt:lpstr>
      <vt:lpstr>Methodology</vt:lpstr>
      <vt:lpstr>Iterative Incremental development (IIID) Model</vt:lpstr>
      <vt:lpstr>Deliverables and Time Frame</vt:lpstr>
      <vt:lpstr>Project activities</vt:lpstr>
      <vt:lpstr>Project roadmap</vt:lpstr>
      <vt:lpstr>Project Deliverables</vt:lpstr>
      <vt:lpstr>Conclusion  In conclusion, our project's shift to Messaging-Oriented Middleware (MOM) technology addresses synchronization challenges, ensuring real-time data exchange. With enhanced security and error handling, the integration promises efficiency and accuracy. This transformation is not just technical but a strategic move towards a more responsive and interconnected healthcare-ERP landscape.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Moeketsi N.J</cp:lastModifiedBy>
  <cp:revision>70</cp:revision>
  <dcterms:modified xsi:type="dcterms:W3CDTF">2023-11-16T13:20:06Z</dcterms:modified>
</cp:coreProperties>
</file>